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37signals.com/webbased" TargetMode="Externa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goal is to help you view the web from a Developer’s perspective and understand the inner workings an online application.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https://37signals.com/webbased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very brief and oversimplified explanation of Internet Communication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web sites differ from Dynamic web sites in that they simply render a requested file without the need of running a script.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3577" indent="-403577">
              <a:buSzPct val="100000"/>
              <a:buAutoNum type="arabicPeriod" startAt="1"/>
            </a:pPr>
            <a:r>
              <a:t>user uses client to request a web site</a:t>
            </a:r>
          </a:p>
          <a:p>
            <a:pPr marL="403577" indent="-403577">
              <a:buSzPct val="100000"/>
              <a:buAutoNum type="arabicPeriod" startAt="1"/>
            </a:pPr>
            <a:r>
              <a:t>the request is sent to the server that hosts the web site through a series of routers and exchanges</a:t>
            </a:r>
          </a:p>
          <a:p>
            <a:pPr marL="403577" indent="-403577">
              <a:buSzPct val="100000"/>
              <a:buAutoNum type="arabicPeriod" startAt="1"/>
            </a:pPr>
            <a:r>
              <a:t>The server evaluates the extension of the requested file</a:t>
            </a:r>
          </a:p>
          <a:p>
            <a:pPr marL="403577" indent="-403577">
              <a:buSzPct val="100000"/>
              <a:buAutoNum type="arabicPeriod" startAt="1"/>
            </a:pPr>
            <a:r>
              <a:t>If the file requested isn’t a script, then it will retrieve the file</a:t>
            </a:r>
          </a:p>
          <a:p>
            <a:pPr marL="403577" indent="-403577">
              <a:buSzPct val="100000"/>
              <a:buAutoNum type="arabicPeriod" startAt="1"/>
            </a:pPr>
            <a:r>
              <a:t>The file is returned as HTML and then rendered by the user’s client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3577" indent="-403577">
              <a:buSzPct val="100000"/>
              <a:buAutoNum type="arabicPeriod" startAt="1"/>
            </a:pPr>
            <a:r>
              <a:t>user uses client to request a web site</a:t>
            </a:r>
          </a:p>
          <a:p>
            <a:pPr marL="403577" indent="-403577">
              <a:buSzPct val="100000"/>
              <a:buAutoNum type="arabicPeriod" startAt="1"/>
            </a:pPr>
            <a:r>
              <a:t>the request is sent to the server that hosts the web site through a series of routers and exchanges</a:t>
            </a:r>
          </a:p>
          <a:p>
            <a:pPr marL="403577" indent="-403577">
              <a:buSzPct val="100000"/>
              <a:buAutoNum type="arabicPeriod" startAt="1"/>
            </a:pPr>
            <a:r>
              <a:t>The server evaluates the extension of the requested file (*.html, *.php, *.py, *.asp, *.rb, etc…)</a:t>
            </a:r>
          </a:p>
          <a:p>
            <a:pPr marL="403577" indent="-403577">
              <a:buSzPct val="100000"/>
              <a:buAutoNum type="arabicPeriod" startAt="1"/>
            </a:pPr>
            <a:r>
              <a:t>If a script is requested, the script will run</a:t>
            </a:r>
          </a:p>
          <a:p>
            <a:pPr marL="403577" indent="-403577">
              <a:buSzPct val="100000"/>
              <a:buAutoNum type="arabicPeriod" startAt="1"/>
            </a:pPr>
            <a:r>
              <a:t>It could access the file system</a:t>
            </a:r>
          </a:p>
          <a:p>
            <a:pPr marL="403577" indent="-403577">
              <a:buSzPct val="100000"/>
              <a:buAutoNum type="arabicPeriod" startAt="1"/>
            </a:pPr>
            <a:r>
              <a:t>It could access the database</a:t>
            </a:r>
          </a:p>
          <a:p>
            <a:pPr marL="403577" indent="-403577">
              <a:buSzPct val="100000"/>
              <a:buAutoNum type="arabicPeriod" startAt="1"/>
            </a:pPr>
            <a:r>
              <a:t>It could access a mail server</a:t>
            </a:r>
          </a:p>
          <a:p>
            <a:pPr marL="403577" indent="-403577">
              <a:buSzPct val="100000"/>
              <a:buAutoNum type="arabicPeriod" startAt="1"/>
            </a:pPr>
            <a:r>
              <a:t>The response is rendered into HTML and returned to the users client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data does Facebook store?</a:t>
            </a:r>
          </a:p>
          <a:p>
            <a:pPr marL="271638" indent="-271638">
              <a:buSzPct val="75000"/>
              <a:buChar char="-"/>
            </a:pPr>
            <a:r>
              <a:t>posts</a:t>
            </a:r>
          </a:p>
          <a:p>
            <a:pPr marL="271638" indent="-271638">
              <a:buSzPct val="75000"/>
              <a:buChar char="-"/>
            </a:pPr>
            <a:r>
              <a:t>profiles</a:t>
            </a:r>
          </a:p>
          <a:p>
            <a:pPr marL="271638" indent="-271638">
              <a:buSzPct val="75000"/>
              <a:buChar char="-"/>
            </a:pPr>
            <a:r>
              <a:t>photos</a:t>
            </a:r>
          </a:p>
          <a:p>
            <a:pPr marL="271638" indent="-271638">
              <a:buSzPct val="75000"/>
              <a:buChar char="-"/>
            </a:pPr>
            <a:r>
              <a:t>likes</a:t>
            </a:r>
          </a:p>
          <a:p>
            <a:pPr marL="271638" indent="-271638">
              <a:buSzPct val="75000"/>
              <a:buChar char="-"/>
            </a:pPr>
            <a:r>
              <a:t>videos</a:t>
            </a:r>
          </a:p>
          <a:p>
            <a:pPr marL="271638" indent="-271638">
              <a:buSzPct val="75000"/>
              <a:buChar char="-"/>
            </a:pPr>
            <a:r>
              <a:t>advertisements</a:t>
            </a:r>
          </a:p>
          <a:p>
            <a:pPr marL="271638" indent="-271638">
              <a:buSzPct val="75000"/>
              <a:buChar char="-"/>
            </a:pPr>
            <a:r>
              <a:t>groups</a:t>
            </a:r>
          </a:p>
          <a:p>
            <a:pPr marL="271638" indent="-271638">
              <a:buSzPct val="75000"/>
              <a:buChar char="-"/>
            </a:pPr>
            <a:r>
              <a:t>messages</a:t>
            </a:r>
          </a:p>
          <a:p>
            <a:pPr marL="271638" indent="-271638">
              <a:buSzPct val="75000"/>
              <a:buChar char="-"/>
            </a:pPr>
            <a:r>
              <a:t>applications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data does Amazon store?</a:t>
            </a:r>
          </a:p>
          <a:p>
            <a:pPr marL="271638" indent="-271638">
              <a:buSzPct val="75000"/>
              <a:buChar char="-"/>
            </a:pPr>
            <a:r>
              <a:t>profiles</a:t>
            </a:r>
          </a:p>
          <a:p>
            <a:pPr marL="271638" indent="-271638">
              <a:buSzPct val="75000"/>
              <a:buChar char="-"/>
            </a:pPr>
            <a:r>
              <a:t>stores</a:t>
            </a:r>
          </a:p>
          <a:p>
            <a:pPr marL="271638" indent="-271638">
              <a:buSzPct val="75000"/>
              <a:buChar char="-"/>
            </a:pPr>
            <a:r>
              <a:t>shipping info</a:t>
            </a:r>
          </a:p>
          <a:p>
            <a:pPr marL="271638" indent="-271638">
              <a:buSzPct val="75000"/>
              <a:buChar char="-"/>
            </a:pPr>
            <a:r>
              <a:t>products</a:t>
            </a:r>
          </a:p>
          <a:p>
            <a:pPr marL="271638" indent="-271638">
              <a:buSzPct val="75000"/>
              <a:buChar char="-"/>
            </a:pPr>
            <a:r>
              <a:t>reviews</a:t>
            </a:r>
          </a:p>
          <a:p>
            <a:pPr marL="271638" indent="-271638">
              <a:buSzPct val="75000"/>
              <a:buChar char="-"/>
            </a:pPr>
            <a:r>
              <a:t>images</a:t>
            </a:r>
          </a:p>
          <a:p>
            <a:pPr marL="271638" indent="-271638">
              <a:buSzPct val="75000"/>
              <a:buChar char="-"/>
            </a:pPr>
            <a:r>
              <a:t>orders</a:t>
            </a:r>
          </a:p>
          <a:p>
            <a:pPr marL="271638" indent="-271638">
              <a:buSzPct val="75000"/>
              <a:buChar char="-"/>
            </a:pPr>
            <a:r>
              <a:t>history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justification for using PHP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 is easy to learn:</a:t>
            </a:r>
          </a:p>
          <a:p>
            <a:pPr/>
            <a:r>
              <a:t>	it is a C based language which helps most programmers grasp the syntax quickly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enjoys a delicious meal at McDonalds.</a:t>
            </a:r>
          </a:p>
          <a:p>
            <a:pPr/>
            <a:r>
              <a:t>The developer designs and creates the meal that the user gets to enjoy.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ceiling of the Sistine Chapel is enjoyed by millions of tourists every year.</a:t>
            </a:r>
          </a:p>
          <a:p>
            <a:pPr/>
            <a:r>
              <a:t>The painter/developer was, of course, the famous Michelangelo. Not a ninja Turtle.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user looks stylish for his all occasion hair style; the mullet.</a:t>
            </a:r>
          </a:p>
          <a:p>
            <a:pPr/>
            <a:r>
              <a:t>The developer designs, cuts, and styles his locks.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 User (how most of the web is viewed) sees the 4 options consisting of Australian cities.</a:t>
            </a:r>
          </a:p>
          <a:p>
            <a:pPr/>
            <a:r>
              <a:t>Developer sees the options as an HTML Select Tag with populated options, possibly from a database, API, or an array if it’s dynamic.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 User (how most of the web is viewed) sees the colourful Google Canada logo as you see above.</a:t>
            </a:r>
          </a:p>
          <a:p>
            <a:pPr/>
            <a:r>
              <a:t>Developer sees the header as a DIV tag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 sees the header as CSS (styles) and the Developer sees the header as an JavaScript event.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 User (how most of the web is viewed) sees all the great images and interactive features.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 sees HTML, CSS, a JavaScript Library, and a database connection to store the URLs of the images which are stored on Amazon S3.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48.png"/><Relationship Id="rId21" Type="http://schemas.openxmlformats.org/officeDocument/2006/relationships/image" Target="../media/image4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lvl1pPr>
          </a:lstStyle>
          <a:p>
            <a:pPr/>
            <a:r>
              <a:t>Introduction to Web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77" name="Shape 177"/>
          <p:cNvSpPr/>
          <p:nvPr/>
        </p:nvSpPr>
        <p:spPr>
          <a:xfrm>
            <a:off x="434640" y="3499102"/>
            <a:ext cx="655510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 sees a header:</a:t>
            </a:r>
          </a:p>
        </p:txBody>
      </p:sp>
      <p:sp>
        <p:nvSpPr>
          <p:cNvPr id="178" name="Shape 178"/>
          <p:cNvSpPr/>
          <p:nvPr/>
        </p:nvSpPr>
        <p:spPr>
          <a:xfrm>
            <a:off x="451751" y="2593572"/>
            <a:ext cx="150754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HOW:</a:t>
            </a:r>
          </a:p>
        </p:txBody>
      </p:sp>
      <p:pic>
        <p:nvPicPr>
          <p:cNvPr id="179" name="Screen Shot 2016-05-02 at 9.54.4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950" y="4404632"/>
            <a:ext cx="110109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34640" y="7395734"/>
            <a:ext cx="655510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 sees a header:</a:t>
            </a:r>
          </a:p>
        </p:txBody>
      </p:sp>
      <p:pic>
        <p:nvPicPr>
          <p:cNvPr id="181" name="Screen Shot 2016-05-02 at 9.57.3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813" y="8425180"/>
            <a:ext cx="9755174" cy="65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86" name="Shape 186"/>
          <p:cNvSpPr/>
          <p:nvPr/>
        </p:nvSpPr>
        <p:spPr>
          <a:xfrm>
            <a:off x="451751" y="3671686"/>
            <a:ext cx="711571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 sees an image gallery:</a:t>
            </a:r>
          </a:p>
        </p:txBody>
      </p:sp>
      <p:sp>
        <p:nvSpPr>
          <p:cNvPr id="187" name="Shape 187"/>
          <p:cNvSpPr/>
          <p:nvPr/>
        </p:nvSpPr>
        <p:spPr>
          <a:xfrm>
            <a:off x="451751" y="2593572"/>
            <a:ext cx="150754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HOW:</a:t>
            </a:r>
          </a:p>
        </p:txBody>
      </p:sp>
      <p:pic>
        <p:nvPicPr>
          <p:cNvPr id="188" name="Screen Shot 2016-05-02 at 10.04.3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400" y="4749799"/>
            <a:ext cx="11430001" cy="459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93" name="Shape 193"/>
          <p:cNvSpPr/>
          <p:nvPr/>
        </p:nvSpPr>
        <p:spPr>
          <a:xfrm>
            <a:off x="451751" y="3671686"/>
            <a:ext cx="8508417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 sees an image gallery:</a:t>
            </a:r>
          </a:p>
        </p:txBody>
      </p:sp>
      <p:sp>
        <p:nvSpPr>
          <p:cNvPr id="194" name="Shape 194"/>
          <p:cNvSpPr/>
          <p:nvPr/>
        </p:nvSpPr>
        <p:spPr>
          <a:xfrm>
            <a:off x="451751" y="2593572"/>
            <a:ext cx="150754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HOW:</a:t>
            </a:r>
          </a:p>
        </p:txBody>
      </p:sp>
      <p:pic>
        <p:nvPicPr>
          <p:cNvPr id="195" name="Screen Shot 2016-05-02 at 10.06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8119" y="5384800"/>
            <a:ext cx="18415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16-05-02 at 10.07.0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0856" y="5610392"/>
            <a:ext cx="36957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16-05-02 at 10.07.39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2106" y="7257849"/>
            <a:ext cx="1473201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6820" y="7051708"/>
            <a:ext cx="1284100" cy="1441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1751" y="5351921"/>
            <a:ext cx="1507542" cy="1507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Web Development</a:t>
            </a:r>
          </a:p>
        </p:txBody>
      </p:sp>
      <p:sp>
        <p:nvSpPr>
          <p:cNvPr id="204" name="Shape 204"/>
          <p:cNvSpPr/>
          <p:nvPr/>
        </p:nvSpPr>
        <p:spPr>
          <a:xfrm>
            <a:off x="798487" y="2165599"/>
            <a:ext cx="528188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Quick Group Activity</a:t>
            </a:r>
          </a:p>
        </p:txBody>
      </p:sp>
      <p:sp>
        <p:nvSpPr>
          <p:cNvPr id="205" name="Shape 205"/>
          <p:cNvSpPr/>
          <p:nvPr/>
        </p:nvSpPr>
        <p:spPr>
          <a:xfrm>
            <a:off x="701574" y="3774088"/>
            <a:ext cx="11724286" cy="138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In groups of 3, establish 5 reasons to choose web based applications over traditional software?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the Web Works?</a:t>
            </a:r>
          </a:p>
        </p:txBody>
      </p:sp>
      <p:sp>
        <p:nvSpPr>
          <p:cNvPr id="210" name="Shape 21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Super Simple Overview of</a:t>
            </a:r>
            <a:b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Web Page Communication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2703982" y="4280461"/>
            <a:ext cx="759683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Static Web Site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15" y="15400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24235" y="6406080"/>
            <a:ext cx="5041901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4793" y="4964774"/>
            <a:ext cx="3251201" cy="325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 224"/>
          <p:cNvGrpSpPr/>
          <p:nvPr/>
        </p:nvGrpSpPr>
        <p:grpSpPr>
          <a:xfrm>
            <a:off x="122123" y="3087305"/>
            <a:ext cx="3349186" cy="1131165"/>
            <a:chOff x="0" y="0"/>
            <a:chExt cx="3349185" cy="1131163"/>
          </a:xfrm>
        </p:grpSpPr>
        <p:pic>
          <p:nvPicPr>
            <p:cNvPr id="22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09010" y="0"/>
              <a:ext cx="1027164" cy="1027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74996"/>
              <a:ext cx="1027163" cy="981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218021" y="0"/>
              <a:ext cx="1131165" cy="1131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Shape 225"/>
          <p:cNvSpPr/>
          <p:nvPr/>
        </p:nvSpPr>
        <p:spPr>
          <a:xfrm flipH="1">
            <a:off x="2308592" y="4447260"/>
            <a:ext cx="1" cy="171303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26" name="Shape 226"/>
          <p:cNvSpPr/>
          <p:nvPr/>
        </p:nvSpPr>
        <p:spPr>
          <a:xfrm flipH="1">
            <a:off x="1990691" y="4447260"/>
            <a:ext cx="1" cy="1713033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27" name="Shape 227"/>
          <p:cNvSpPr/>
          <p:nvPr/>
        </p:nvSpPr>
        <p:spPr>
          <a:xfrm flipV="1">
            <a:off x="4962284" y="7187742"/>
            <a:ext cx="1975857" cy="78733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28" name="Shape 228"/>
          <p:cNvSpPr/>
          <p:nvPr/>
        </p:nvSpPr>
        <p:spPr>
          <a:xfrm flipV="1">
            <a:off x="4695718" y="6955399"/>
            <a:ext cx="1975857" cy="787337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4"/>
      <p:bldP build="whole" bldLvl="1" animBg="1" rev="0" advAuto="0" spid="225" grpId="3"/>
      <p:bldP build="whole" bldLvl="1" animBg="1" rev="0" advAuto="0" spid="220" grpId="6"/>
      <p:bldP build="whole" bldLvl="1" animBg="1" rev="0" advAuto="0" spid="224" grpId="2"/>
      <p:bldP build="whole" bldLvl="1" animBg="1" rev="0" advAuto="0" spid="227" grpId="5"/>
      <p:bldP build="whole" bldLvl="1" animBg="1" rev="0" advAuto="0" spid="218" grpId="1"/>
      <p:bldP build="whole" bldLvl="1" animBg="1" rev="0" advAuto="0" spid="228" grpId="7"/>
      <p:bldP build="whole" bldLvl="1" animBg="1" rev="0" advAuto="0" spid="226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2061159" y="4280461"/>
            <a:ext cx="888248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Dynamic Web Site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2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15" y="15400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24235" y="6406080"/>
            <a:ext cx="5041901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0004" y="3650991"/>
            <a:ext cx="2925212" cy="2925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96926" y="15400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13866" y="6821990"/>
            <a:ext cx="2455089" cy="29252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 246"/>
          <p:cNvGrpSpPr/>
          <p:nvPr/>
        </p:nvGrpSpPr>
        <p:grpSpPr>
          <a:xfrm>
            <a:off x="5069766" y="2848817"/>
            <a:ext cx="3291781" cy="4055966"/>
            <a:chOff x="0" y="0"/>
            <a:chExt cx="3291780" cy="4055965"/>
          </a:xfrm>
        </p:grpSpPr>
        <p:pic>
          <p:nvPicPr>
            <p:cNvPr id="239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769" y="2348229"/>
              <a:ext cx="1354481" cy="712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257870" y="2036636"/>
              <a:ext cx="861484" cy="8623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03770" y="2146593"/>
              <a:ext cx="2455089" cy="1866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249788" cy="1701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83333" y="1537769"/>
              <a:ext cx="1027164" cy="102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590723" y="0"/>
              <a:ext cx="1701058" cy="1701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9386" y="2924801"/>
              <a:ext cx="1513247" cy="1131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0" name="Group 250"/>
          <p:cNvGrpSpPr/>
          <p:nvPr/>
        </p:nvGrpSpPr>
        <p:grpSpPr>
          <a:xfrm>
            <a:off x="122123" y="3087305"/>
            <a:ext cx="3349186" cy="1131165"/>
            <a:chOff x="0" y="0"/>
            <a:chExt cx="3349185" cy="1131163"/>
          </a:xfrm>
        </p:grpSpPr>
        <p:pic>
          <p:nvPicPr>
            <p:cNvPr id="247" name="pasted-image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09010" y="0"/>
              <a:ext cx="1027164" cy="1027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pasted-image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4996"/>
              <a:ext cx="1027163" cy="981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asted-imag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218021" y="0"/>
              <a:ext cx="1131165" cy="1131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Shape 251"/>
          <p:cNvSpPr/>
          <p:nvPr/>
        </p:nvSpPr>
        <p:spPr>
          <a:xfrm flipH="1">
            <a:off x="2308592" y="4447260"/>
            <a:ext cx="1" cy="171303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2" name="Shape 252"/>
          <p:cNvSpPr/>
          <p:nvPr/>
        </p:nvSpPr>
        <p:spPr>
          <a:xfrm flipH="1">
            <a:off x="1990691" y="4447260"/>
            <a:ext cx="1" cy="1713033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4249420" y="6887862"/>
            <a:ext cx="1108714" cy="110871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4" name="Shape 254"/>
          <p:cNvSpPr/>
          <p:nvPr/>
        </p:nvSpPr>
        <p:spPr>
          <a:xfrm flipV="1">
            <a:off x="4496201" y="7117532"/>
            <a:ext cx="1108714" cy="1108714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5" name="Shape 255"/>
          <p:cNvSpPr/>
          <p:nvPr/>
        </p:nvSpPr>
        <p:spPr>
          <a:xfrm flipV="1">
            <a:off x="7678954" y="1848731"/>
            <a:ext cx="1975857" cy="78733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6" name="Shape 256"/>
          <p:cNvSpPr/>
          <p:nvPr/>
        </p:nvSpPr>
        <p:spPr>
          <a:xfrm flipV="1">
            <a:off x="7412387" y="1616388"/>
            <a:ext cx="1975857" cy="787337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7" name="Shape 257"/>
          <p:cNvSpPr/>
          <p:nvPr/>
        </p:nvSpPr>
        <p:spPr>
          <a:xfrm>
            <a:off x="8404859" y="4462762"/>
            <a:ext cx="1511834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8" name="Shape 258"/>
          <p:cNvSpPr/>
          <p:nvPr/>
        </p:nvSpPr>
        <p:spPr>
          <a:xfrm>
            <a:off x="8406192" y="4743766"/>
            <a:ext cx="151183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9" name="Shape 259"/>
          <p:cNvSpPr/>
          <p:nvPr/>
        </p:nvSpPr>
        <p:spPr>
          <a:xfrm>
            <a:off x="8018125" y="6497365"/>
            <a:ext cx="2437578" cy="1527966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0" name="Shape 260"/>
          <p:cNvSpPr/>
          <p:nvPr/>
        </p:nvSpPr>
        <p:spPr>
          <a:xfrm>
            <a:off x="7950418" y="6848892"/>
            <a:ext cx="2437579" cy="1527966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46" grpId="6"/>
      <p:bldP build="whole" bldLvl="1" animBg="1" rev="0" advAuto="0" spid="250" grpId="2"/>
      <p:bldP build="whole" bldLvl="1" animBg="1" rev="0" advAuto="0" spid="238" grpId="14"/>
      <p:bldP build="whole" bldLvl="1" animBg="1" rev="0" advAuto="0" spid="259" grpId="15"/>
      <p:bldP build="whole" bldLvl="1" animBg="1" rev="0" advAuto="0" spid="254" grpId="16"/>
      <p:bldP build="whole" bldLvl="1" animBg="1" rev="0" advAuto="0" spid="252" grpId="17"/>
      <p:bldP build="whole" bldLvl="1" animBg="1" rev="0" advAuto="0" spid="257" grpId="10"/>
      <p:bldP build="whole" bldLvl="1" animBg="1" rev="0" advAuto="0" spid="236" grpId="11"/>
      <p:bldP build="whole" bldLvl="1" animBg="1" rev="0" advAuto="0" spid="251" grpId="3"/>
      <p:bldP build="whole" bldLvl="1" animBg="1" rev="0" advAuto="0" spid="235" grpId="4"/>
      <p:bldP build="whole" bldLvl="1" animBg="1" rev="0" advAuto="0" spid="253" grpId="5"/>
      <p:bldP build="whole" bldLvl="1" animBg="1" rev="0" advAuto="0" spid="256" grpId="9"/>
      <p:bldP build="whole" bldLvl="1" animBg="1" rev="0" advAuto="0" spid="255" grpId="7"/>
      <p:bldP build="whole" bldLvl="1" animBg="1" rev="0" advAuto="0" spid="258" grpId="12"/>
      <p:bldP build="whole" bldLvl="1" animBg="1" rev="0" advAuto="0" spid="237" grpId="8"/>
      <p:bldP build="whole" bldLvl="1" animBg="1" rev="0" advAuto="0" spid="260" grpId="1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Table 264"/>
          <p:cNvGraphicFramePr/>
          <p:nvPr/>
        </p:nvGraphicFramePr>
        <p:xfrm>
          <a:off x="181902" y="164362"/>
          <a:ext cx="12640996" cy="9423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6320497"/>
                <a:gridCol w="6320497"/>
              </a:tblGrid>
              <a:tr h="188467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200">
                          <a:solidFill>
                            <a:srgbClr val="73B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STATIC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200">
                          <a:solidFill>
                            <a:srgbClr val="73B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DYNAMIC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188467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data/content is entered directly into the HTML page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data/content is pulled from a database, API, or filesystem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88467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everyone receives the same data/content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data/content can be customized for the user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88467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data/content mutation can be performed only with client side scripting and therefore circumvented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data/content mutation can be performed with server side scripting and therefore is guarded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88467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user input is sanitized by client side validation which isn’t secure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user input is sanitized by server side validation which is secure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WTH are We Doing Here?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insight into</a:t>
            </a:r>
            <a:b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Introduction to Web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data?</a:t>
            </a:r>
          </a:p>
        </p:txBody>
      </p:sp>
      <p:sp>
        <p:nvSpPr>
          <p:cNvPr id="267" name="Shape 2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look at data</a:t>
            </a:r>
            <a:b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Breaking down a web apps data 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</a:t>
            </a:r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Broken down…</a:t>
            </a:r>
          </a:p>
        </p:txBody>
      </p:sp>
      <p:pic>
        <p:nvPicPr>
          <p:cNvPr id="2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3721" y="190524"/>
            <a:ext cx="7538152" cy="75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</a:t>
            </a:r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Broken down…</a:t>
            </a: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2844" y="1697308"/>
            <a:ext cx="6419258" cy="635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thorough example…</a:t>
            </a:r>
          </a:p>
        </p:txBody>
      </p:sp>
      <p:sp>
        <p:nvSpPr>
          <p:cNvPr id="282" name="Shape 28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look at dynamic data</a:t>
            </a:r>
            <a:b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 Rich Example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Rich Freeman</a:t>
            </a:r>
          </a:p>
        </p:txBody>
      </p:sp>
      <p:sp>
        <p:nvSpPr>
          <p:cNvPr id="285" name="Shape 285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“A web application is a lot like a pub.”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289"/>
          <p:cNvGrpSpPr/>
          <p:nvPr/>
        </p:nvGrpSpPr>
        <p:grpSpPr>
          <a:xfrm>
            <a:off x="6950016" y="1050201"/>
            <a:ext cx="6106227" cy="4407915"/>
            <a:chOff x="0" y="0"/>
            <a:chExt cx="6106225" cy="4407914"/>
          </a:xfrm>
        </p:grpSpPr>
        <p:pic>
          <p:nvPicPr>
            <p:cNvPr id="28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317"/>
              <a:ext cx="4291317" cy="390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21122" y="0"/>
              <a:ext cx="3585104" cy="440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009" y="1050201"/>
            <a:ext cx="5559035" cy="415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79" y="999046"/>
            <a:ext cx="12904642" cy="477471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1269999" y="5851924"/>
            <a:ext cx="104648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“Both have something people want to see or use.”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whole" bldLvl="1" animBg="1" rev="0" advAuto="0" spid="289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6"/>
          <p:cNvGrpSpPr/>
          <p:nvPr/>
        </p:nvGrpSpPr>
        <p:grpSpPr>
          <a:xfrm>
            <a:off x="6950016" y="1050201"/>
            <a:ext cx="6106227" cy="4407915"/>
            <a:chOff x="0" y="0"/>
            <a:chExt cx="6106225" cy="4407914"/>
          </a:xfrm>
        </p:grpSpPr>
        <p:pic>
          <p:nvPicPr>
            <p:cNvPr id="294" name="pasted-image.png"/>
            <p:cNvPicPr>
              <a:picLocks noChangeAspect="1"/>
            </p:cNvPicPr>
            <p:nvPr/>
          </p:nvPicPr>
          <p:blipFill>
            <a:blip r:embed="rId2">
              <a:alphaModFix amt="44000"/>
              <a:extLst/>
            </a:blip>
            <a:stretch>
              <a:fillRect/>
            </a:stretch>
          </p:blipFill>
          <p:spPr>
            <a:xfrm>
              <a:off x="0" y="11317"/>
              <a:ext cx="4291317" cy="390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pasted-image.png"/>
            <p:cNvPicPr>
              <a:picLocks noChangeAspect="1"/>
            </p:cNvPicPr>
            <p:nvPr/>
          </p:nvPicPr>
          <p:blipFill>
            <a:blip r:embed="rId3">
              <a:alphaModFix amt="44000"/>
              <a:extLst/>
            </a:blip>
            <a:stretch>
              <a:fillRect/>
            </a:stretch>
          </p:blipFill>
          <p:spPr>
            <a:xfrm>
              <a:off x="2521122" y="0"/>
              <a:ext cx="3585104" cy="440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7" name="pasted-image.png"/>
          <p:cNvPicPr>
            <a:picLocks noChangeAspect="1"/>
          </p:cNvPicPr>
          <p:nvPr/>
        </p:nvPicPr>
        <p:blipFill>
          <a:blip r:embed="rId4">
            <a:alphaModFix amt="44000"/>
            <a:extLst/>
          </a:blip>
          <a:stretch>
            <a:fillRect/>
          </a:stretch>
        </p:blipFill>
        <p:spPr>
          <a:xfrm>
            <a:off x="300009" y="1050201"/>
            <a:ext cx="5559035" cy="415161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270000" y="6461805"/>
            <a:ext cx="10464800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“Both, the drinks and the data, are kept behind a walled barrier.”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1172" y="-201381"/>
            <a:ext cx="4583916" cy="57097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 302"/>
          <p:cNvGrpSpPr/>
          <p:nvPr/>
        </p:nvGrpSpPr>
        <p:grpSpPr>
          <a:xfrm>
            <a:off x="671052" y="-1043494"/>
            <a:ext cx="4816949" cy="7394016"/>
            <a:chOff x="0" y="0"/>
            <a:chExt cx="4816947" cy="7394014"/>
          </a:xfrm>
        </p:grpSpPr>
        <p:pic>
          <p:nvPicPr>
            <p:cNvPr id="30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816948" cy="7394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79915" y="2068449"/>
              <a:ext cx="3257118" cy="3257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3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079" y="999046"/>
            <a:ext cx="12904642" cy="4774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  <p:bldP build="whole" bldLvl="1" animBg="1" rev="0" advAuto="0" spid="29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7"/>
          <p:cNvGrpSpPr/>
          <p:nvPr/>
        </p:nvGrpSpPr>
        <p:grpSpPr>
          <a:xfrm>
            <a:off x="6950016" y="1050201"/>
            <a:ext cx="6106227" cy="4407915"/>
            <a:chOff x="0" y="0"/>
            <a:chExt cx="6106225" cy="4407914"/>
          </a:xfrm>
        </p:grpSpPr>
        <p:pic>
          <p:nvPicPr>
            <p:cNvPr id="305" name="pasted-image.png"/>
            <p:cNvPicPr>
              <a:picLocks noChangeAspect="1"/>
            </p:cNvPicPr>
            <p:nvPr/>
          </p:nvPicPr>
          <p:blipFill>
            <a:blip r:embed="rId2">
              <a:alphaModFix amt="44000"/>
              <a:extLst/>
            </a:blip>
            <a:stretch>
              <a:fillRect/>
            </a:stretch>
          </p:blipFill>
          <p:spPr>
            <a:xfrm>
              <a:off x="0" y="11317"/>
              <a:ext cx="4291317" cy="390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/>
            <p:cNvPicPr>
              <a:picLocks noChangeAspect="1"/>
            </p:cNvPicPr>
            <p:nvPr/>
          </p:nvPicPr>
          <p:blipFill>
            <a:blip r:embed="rId3">
              <a:alphaModFix amt="44000"/>
              <a:extLst/>
            </a:blip>
            <a:stretch>
              <a:fillRect/>
            </a:stretch>
          </p:blipFill>
          <p:spPr>
            <a:xfrm>
              <a:off x="2521122" y="0"/>
              <a:ext cx="3585104" cy="440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8" name="pasted-image.png"/>
          <p:cNvPicPr>
            <a:picLocks noChangeAspect="1"/>
          </p:cNvPicPr>
          <p:nvPr/>
        </p:nvPicPr>
        <p:blipFill>
          <a:blip r:embed="rId4">
            <a:alphaModFix amt="44462"/>
            <a:extLst/>
          </a:blip>
          <a:stretch>
            <a:fillRect/>
          </a:stretch>
        </p:blipFill>
        <p:spPr>
          <a:xfrm>
            <a:off x="300009" y="1050201"/>
            <a:ext cx="5559035" cy="415161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1270000" y="6080805"/>
            <a:ext cx="10464800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“So how do users get what they want?</a:t>
            </a:r>
          </a:p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Someone/something has to listen to our request.”</a:t>
            </a:r>
          </a:p>
        </p:txBody>
      </p:sp>
      <p:grpSp>
        <p:nvGrpSpPr>
          <p:cNvPr id="337" name="Group 337"/>
          <p:cNvGrpSpPr/>
          <p:nvPr/>
        </p:nvGrpSpPr>
        <p:grpSpPr>
          <a:xfrm>
            <a:off x="-35040" y="179968"/>
            <a:ext cx="6253315" cy="4407915"/>
            <a:chOff x="0" y="0"/>
            <a:chExt cx="6253313" cy="4407914"/>
          </a:xfrm>
        </p:grpSpPr>
        <p:pic>
          <p:nvPicPr>
            <p:cNvPr id="31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1398" y="0"/>
              <a:ext cx="1493873" cy="1493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872724"/>
              <a:ext cx="2316669" cy="1488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09228" y="1606807"/>
              <a:ext cx="1344086" cy="134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696451" y="0"/>
              <a:ext cx="1493873" cy="1493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117770" y="3063828"/>
              <a:ext cx="1128072" cy="134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2" name="Group 322"/>
            <p:cNvGrpSpPr/>
            <p:nvPr/>
          </p:nvGrpSpPr>
          <p:grpSpPr>
            <a:xfrm>
              <a:off x="2662245" y="1238221"/>
              <a:ext cx="1512519" cy="1863650"/>
              <a:chOff x="0" y="0"/>
              <a:chExt cx="1512518" cy="1863648"/>
            </a:xfrm>
          </p:grpSpPr>
          <p:pic>
            <p:nvPicPr>
              <p:cNvPr id="315" name="pasted-imag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4572" y="1078972"/>
                <a:ext cx="622362" cy="32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6" name="pasted-image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037453" y="935800"/>
                <a:ext cx="395838" cy="396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7" name="pasted-image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323370" y="986324"/>
                <a:ext cx="1128073" cy="8578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8" name="pasted-image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574257" cy="781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9" name="pasted-image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497773" y="706579"/>
                <a:ext cx="471965" cy="4719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0" name="pasted-image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730910" y="0"/>
                <a:ext cx="781609" cy="781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1" name="pasted-image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8097" y="1343897"/>
                <a:ext cx="695312" cy="5197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" name="Group 326"/>
            <p:cNvGrpSpPr/>
            <p:nvPr/>
          </p:nvGrpSpPr>
          <p:grpSpPr>
            <a:xfrm>
              <a:off x="388886" y="1347803"/>
              <a:ext cx="1538896" cy="519752"/>
              <a:chOff x="0" y="0"/>
              <a:chExt cx="1538894" cy="519750"/>
            </a:xfrm>
          </p:grpSpPr>
          <p:pic>
            <p:nvPicPr>
              <p:cNvPr id="323" name="pasted-image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509571" y="0"/>
                <a:ext cx="471965" cy="4719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pasted-image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0" y="34459"/>
                <a:ext cx="471964" cy="4508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5" name="pasted-image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019143" y="0"/>
                <a:ext cx="519752" cy="5197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7" name="Shape 327"/>
            <p:cNvSpPr/>
            <p:nvPr/>
          </p:nvSpPr>
          <p:spPr>
            <a:xfrm flipH="1">
              <a:off x="1393533" y="1972679"/>
              <a:ext cx="1" cy="78711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8" name="Shape 328"/>
            <p:cNvSpPr/>
            <p:nvPr/>
          </p:nvSpPr>
          <p:spPr>
            <a:xfrm flipH="1">
              <a:off x="1247462" y="1972679"/>
              <a:ext cx="1" cy="78711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9" name="Shape 329"/>
            <p:cNvSpPr/>
            <p:nvPr/>
          </p:nvSpPr>
          <p:spPr>
            <a:xfrm flipV="1">
              <a:off x="2285310" y="3094095"/>
              <a:ext cx="509436" cy="50943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0" name="Shape 330"/>
            <p:cNvSpPr/>
            <p:nvPr/>
          </p:nvSpPr>
          <p:spPr>
            <a:xfrm flipV="1">
              <a:off x="2398702" y="3199625"/>
              <a:ext cx="509436" cy="50943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1" name="Shape 331"/>
            <p:cNvSpPr/>
            <p:nvPr/>
          </p:nvSpPr>
          <p:spPr>
            <a:xfrm flipV="1">
              <a:off x="3861124" y="778698"/>
              <a:ext cx="907873" cy="36176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2" name="Shape 332"/>
            <p:cNvSpPr/>
            <p:nvPr/>
          </p:nvSpPr>
          <p:spPr>
            <a:xfrm flipV="1">
              <a:off x="3738641" y="671941"/>
              <a:ext cx="907873" cy="36176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194665" y="1979802"/>
              <a:ext cx="69466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4195277" y="2108919"/>
              <a:ext cx="69466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016967" y="2914668"/>
              <a:ext cx="1120027" cy="70207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3985857" y="3076189"/>
              <a:ext cx="1120027" cy="70207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pic>
        <p:nvPicPr>
          <p:cNvPr id="338" name="pasted-image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441158" y="212369"/>
            <a:ext cx="3268330" cy="558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0079" y="999046"/>
            <a:ext cx="12904642" cy="4774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  <p:bldP build="whole" bldLvl="1" animBg="1" rev="0" advAuto="0" spid="338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3"/>
          <p:cNvGrpSpPr/>
          <p:nvPr/>
        </p:nvGrpSpPr>
        <p:grpSpPr>
          <a:xfrm>
            <a:off x="6950016" y="1050201"/>
            <a:ext cx="6106227" cy="4407915"/>
            <a:chOff x="0" y="0"/>
            <a:chExt cx="6106225" cy="4407914"/>
          </a:xfrm>
        </p:grpSpPr>
        <p:pic>
          <p:nvPicPr>
            <p:cNvPr id="341" name="pasted-image.png"/>
            <p:cNvPicPr>
              <a:picLocks noChangeAspect="1"/>
            </p:cNvPicPr>
            <p:nvPr/>
          </p:nvPicPr>
          <p:blipFill>
            <a:blip r:embed="rId2">
              <a:alphaModFix amt="44000"/>
              <a:extLst/>
            </a:blip>
            <a:stretch>
              <a:fillRect/>
            </a:stretch>
          </p:blipFill>
          <p:spPr>
            <a:xfrm>
              <a:off x="0" y="11317"/>
              <a:ext cx="4291317" cy="390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pasted-image.png"/>
            <p:cNvPicPr>
              <a:picLocks noChangeAspect="1"/>
            </p:cNvPicPr>
            <p:nvPr/>
          </p:nvPicPr>
          <p:blipFill>
            <a:blip r:embed="rId3">
              <a:alphaModFix amt="44000"/>
              <a:extLst/>
            </a:blip>
            <a:stretch>
              <a:fillRect/>
            </a:stretch>
          </p:blipFill>
          <p:spPr>
            <a:xfrm>
              <a:off x="2521122" y="0"/>
              <a:ext cx="3585104" cy="440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pasted-image.png"/>
          <p:cNvPicPr>
            <a:picLocks noChangeAspect="1"/>
          </p:cNvPicPr>
          <p:nvPr/>
        </p:nvPicPr>
        <p:blipFill>
          <a:blip r:embed="rId4">
            <a:alphaModFix amt="44462"/>
            <a:extLst/>
          </a:blip>
          <a:stretch>
            <a:fillRect/>
          </a:stretch>
        </p:blipFill>
        <p:spPr>
          <a:xfrm>
            <a:off x="300009" y="1050201"/>
            <a:ext cx="5559035" cy="415161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270000" y="5903005"/>
            <a:ext cx="10464800" cy="232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“Our request has to be transmitted to where</a:t>
            </a:r>
          </a:p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the drinks/data are stored.</a:t>
            </a:r>
          </a:p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Instructions are then issued based on our request.”</a:t>
            </a:r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052" y="-1043494"/>
            <a:ext cx="4816949" cy="739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1979" y="141545"/>
            <a:ext cx="3476116" cy="570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079" y="999046"/>
            <a:ext cx="12904642" cy="4774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2"/>
      <p:bldP build="whole" bldLvl="1" animBg="1" rev="0" advAuto="0" spid="34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 352"/>
          <p:cNvGrpSpPr/>
          <p:nvPr/>
        </p:nvGrpSpPr>
        <p:grpSpPr>
          <a:xfrm>
            <a:off x="6950016" y="1050201"/>
            <a:ext cx="6106227" cy="4407915"/>
            <a:chOff x="0" y="0"/>
            <a:chExt cx="6106225" cy="4407914"/>
          </a:xfrm>
        </p:grpSpPr>
        <p:pic>
          <p:nvPicPr>
            <p:cNvPr id="35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317"/>
              <a:ext cx="4291317" cy="390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21122" y="0"/>
              <a:ext cx="3585104" cy="440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009" y="1050201"/>
            <a:ext cx="5559035" cy="415161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270000" y="6080805"/>
            <a:ext cx="10464800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“If things run smoothly, the result of our request</a:t>
            </a:r>
          </a:p>
          <a:p>
            <a: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eventually gets returned to us.”</a:t>
            </a:r>
          </a:p>
        </p:txBody>
      </p:sp>
      <p:sp>
        <p:nvSpPr>
          <p:cNvPr id="355" name="Shape 355"/>
          <p:cNvSpPr/>
          <p:nvPr/>
        </p:nvSpPr>
        <p:spPr>
          <a:xfrm>
            <a:off x="1269999" y="7872904"/>
            <a:ext cx="104648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“And, hopefully, everyone is happy!”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297" y="143189"/>
            <a:ext cx="5322454" cy="5051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41903" y="143189"/>
            <a:ext cx="5322454" cy="5051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79" y="999046"/>
            <a:ext cx="12904642" cy="4774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0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3"/>
      <p:bldP build="whole" bldLvl="1" animBg="1" rev="0" advAuto="0" spid="355" grpId="1"/>
      <p:bldP build="whole" bldLvl="1" animBg="1" rev="0" advAuto="0" spid="35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371390" y="1862381"/>
            <a:ext cx="4262020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Goal:</a:t>
            </a:r>
          </a:p>
        </p:txBody>
      </p:sp>
      <p:sp>
        <p:nvSpPr>
          <p:cNvPr id="127" name="Shape 127"/>
          <p:cNvSpPr/>
          <p:nvPr/>
        </p:nvSpPr>
        <p:spPr>
          <a:xfrm>
            <a:off x="882332" y="3919272"/>
            <a:ext cx="1124013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5"/>
                </a:solidFill>
              </a:rPr>
              <a:t>STOP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 </a:t>
            </a:r>
            <a:r>
              <a:t>seeing the web as just a</a:t>
            </a:r>
            <a:r>
              <a:t> </a:t>
            </a: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USER</a:t>
            </a:r>
          </a:p>
        </p:txBody>
      </p:sp>
      <p:sp>
        <p:nvSpPr>
          <p:cNvPr id="128" name="Shape 128"/>
          <p:cNvSpPr/>
          <p:nvPr/>
        </p:nvSpPr>
        <p:spPr>
          <a:xfrm>
            <a:off x="688657" y="4955859"/>
            <a:ext cx="116274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FFFFFF"/>
                </a:solidFill>
              </a:rPr>
              <a:t>and</a:t>
            </a:r>
            <a:r>
              <a:t> </a:t>
            </a:r>
            <a:r>
              <a:rPr>
                <a:solidFill>
                  <a:schemeClr val="accent2"/>
                </a:solidFill>
              </a:rPr>
              <a:t>START</a:t>
            </a:r>
            <a:r>
              <a:t> </a:t>
            </a:r>
            <a:r>
              <a:rPr>
                <a:solidFill>
                  <a:srgbClr val="FFFFFF"/>
                </a:solidFill>
              </a:rPr>
              <a:t>seeing it as a</a:t>
            </a:r>
            <a:r>
              <a:t>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Why Did You Choose PHP?</a:t>
            </a:r>
          </a:p>
        </p:txBody>
      </p:sp>
      <p:sp>
        <p:nvSpPr>
          <p:cNvPr id="361" name="Shape 361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defensive explanation into</a:t>
            </a:r>
            <a:br/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Using PHP as a Server Side Language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body" idx="1"/>
          </p:nvPr>
        </p:nvSpPr>
        <p:spPr>
          <a:xfrm>
            <a:off x="171756" y="334302"/>
            <a:ext cx="12661288" cy="9084996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PHP is easy to learn</a:t>
            </a:r>
          </a:p>
          <a:p>
            <a:pPr lvl="1" marL="773430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simple syntax</a:t>
            </a:r>
          </a:p>
          <a:p>
            <a:pPr lvl="1" marL="773430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loosely typed</a:t>
            </a:r>
          </a:p>
          <a:p>
            <a:pPr lvl="1" marL="773430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abundant amount of resources and large community</a:t>
            </a:r>
          </a:p>
          <a:p>
            <a:pPr marL="386715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PHP makes up 80+% of all web sites</a:t>
            </a:r>
          </a:p>
          <a:p>
            <a:pPr lvl="1" marL="773430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Thanks to WordPress, Joomla, and Drupal</a:t>
            </a:r>
          </a:p>
          <a:p>
            <a:pPr marL="386715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PHP has an OK OOP implementation and it’s being improved in PHP 7</a:t>
            </a:r>
          </a:p>
          <a:p>
            <a:pPr lvl="1" marL="773430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However many frameworks take care of this such as Laravel, CakePHP, Symfony, and CodeIgniter.</a:t>
            </a:r>
          </a:p>
          <a:p>
            <a:pPr marL="386715" indent="-386715" defTabSz="508254">
              <a:spcBef>
                <a:spcPts val="3100"/>
              </a:spcBef>
              <a:buBlip>
                <a:blip r:embed="rId3"/>
              </a:buBlip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It’s great as a quick prototyping language to teach students the fundamentals of server side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pic>
        <p:nvPicPr>
          <p:cNvPr id="1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68" y="3998879"/>
            <a:ext cx="4677843" cy="325444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081572" y="2844221"/>
            <a:ext cx="221742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33" name="Shape 133"/>
          <p:cNvSpPr/>
          <p:nvPr/>
        </p:nvSpPr>
        <p:spPr>
          <a:xfrm>
            <a:off x="7200866" y="2844221"/>
            <a:ext cx="47434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</a:t>
            </a:r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4544" y="3858460"/>
            <a:ext cx="4940301" cy="443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2"/>
      <p:bldP build="whole" bldLvl="1" animBg="1" rev="0" advAuto="0" spid="1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39" name="Shape 139"/>
          <p:cNvSpPr/>
          <p:nvPr/>
        </p:nvSpPr>
        <p:spPr>
          <a:xfrm>
            <a:off x="1081571" y="2844220"/>
            <a:ext cx="221742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40" name="Shape 140"/>
          <p:cNvSpPr/>
          <p:nvPr/>
        </p:nvSpPr>
        <p:spPr>
          <a:xfrm>
            <a:off x="7200866" y="2844220"/>
            <a:ext cx="47434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338" y="4015338"/>
            <a:ext cx="5465713" cy="373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9060" y="4015338"/>
            <a:ext cx="5407063" cy="373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7998" y="4015338"/>
            <a:ext cx="35814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3" grpId="3"/>
      <p:bldP build="whole" bldLvl="1" animBg="1" rev="0" advAuto="0" spid="142" grpId="4"/>
      <p:bldP build="whole" bldLvl="1" animBg="1" rev="0" advAuto="0" spid="1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48" name="Shape 148"/>
          <p:cNvSpPr/>
          <p:nvPr/>
        </p:nvSpPr>
        <p:spPr>
          <a:xfrm>
            <a:off x="1081571" y="2844220"/>
            <a:ext cx="221742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49" name="Shape 149"/>
          <p:cNvSpPr/>
          <p:nvPr/>
        </p:nvSpPr>
        <p:spPr>
          <a:xfrm>
            <a:off x="7200866" y="2844220"/>
            <a:ext cx="47434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</a:t>
            </a:r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902" y="4015338"/>
            <a:ext cx="3222760" cy="3787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creen Shot 2016-05-02 at 11.06.3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933" y="4330700"/>
            <a:ext cx="6483317" cy="31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whole" bldLvl="1" animBg="1" rev="0" advAuto="0" spid="1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b="1" sz="6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User </a:t>
            </a:r>
            <a:r>
              <a:t>VS 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sp>
        <p:nvSpPr>
          <p:cNvPr id="158" name="Shape 158"/>
          <p:cNvSpPr/>
          <p:nvPr/>
        </p:nvSpPr>
        <p:spPr>
          <a:xfrm>
            <a:off x="451751" y="3671686"/>
            <a:ext cx="6849543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 sees a list of options:</a:t>
            </a:r>
          </a:p>
        </p:txBody>
      </p:sp>
      <p:sp>
        <p:nvSpPr>
          <p:cNvPr id="159" name="Shape 159"/>
          <p:cNvSpPr/>
          <p:nvPr/>
        </p:nvSpPr>
        <p:spPr>
          <a:xfrm>
            <a:off x="451751" y="5149768"/>
            <a:ext cx="82422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 sees a list of options:</a:t>
            </a:r>
          </a:p>
        </p:txBody>
      </p:sp>
      <p:sp>
        <p:nvSpPr>
          <p:cNvPr id="160" name="Shape 160"/>
          <p:cNvSpPr/>
          <p:nvPr/>
        </p:nvSpPr>
        <p:spPr>
          <a:xfrm>
            <a:off x="451751" y="2593572"/>
            <a:ext cx="150754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HOW:</a:t>
            </a:r>
          </a:p>
        </p:txBody>
      </p:sp>
      <p:pic>
        <p:nvPicPr>
          <p:cNvPr id="161" name="Screen Shot 2016-05-02 at 10.01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5154" y="3387391"/>
            <a:ext cx="2736316" cy="716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16-05-02 at 10.01.3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3404" y="4116938"/>
            <a:ext cx="2799816" cy="187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6-05-02 at 10.02.3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479" y="6076281"/>
            <a:ext cx="10184235" cy="2198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VS Developer</a:t>
            </a:r>
          </a:p>
        </p:txBody>
      </p:sp>
      <p:pic>
        <p:nvPicPr>
          <p:cNvPr id="168" name="Screen Shot 2016-05-02 at 9.46.2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500" y="4622800"/>
            <a:ext cx="77216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6-05-02 at 9.48.2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705964"/>
            <a:ext cx="13004800" cy="61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451751" y="3671686"/>
            <a:ext cx="5162399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 sees a header:</a:t>
            </a:r>
          </a:p>
        </p:txBody>
      </p:sp>
      <p:sp>
        <p:nvSpPr>
          <p:cNvPr id="171" name="Shape 171"/>
          <p:cNvSpPr/>
          <p:nvPr/>
        </p:nvSpPr>
        <p:spPr>
          <a:xfrm>
            <a:off x="451751" y="6921418"/>
            <a:ext cx="655510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Developer sees a header:</a:t>
            </a:r>
          </a:p>
        </p:txBody>
      </p:sp>
      <p:sp>
        <p:nvSpPr>
          <p:cNvPr id="172" name="Shape 172"/>
          <p:cNvSpPr/>
          <p:nvPr/>
        </p:nvSpPr>
        <p:spPr>
          <a:xfrm>
            <a:off x="451751" y="2593572"/>
            <a:ext cx="150754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